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16" r:id="rId1"/>
  </p:sldMasterIdLst>
  <p:notesMasterIdLst>
    <p:notesMasterId r:id="rId23"/>
  </p:notesMasterIdLst>
  <p:sldIdLst>
    <p:sldId id="284" r:id="rId2"/>
    <p:sldId id="256" r:id="rId3"/>
    <p:sldId id="273" r:id="rId4"/>
    <p:sldId id="275" r:id="rId5"/>
    <p:sldId id="261" r:id="rId6"/>
    <p:sldId id="262" r:id="rId7"/>
    <p:sldId id="277" r:id="rId8"/>
    <p:sldId id="268" r:id="rId9"/>
    <p:sldId id="269" r:id="rId10"/>
    <p:sldId id="274" r:id="rId11"/>
    <p:sldId id="259" r:id="rId12"/>
    <p:sldId id="276" r:id="rId13"/>
    <p:sldId id="264" r:id="rId14"/>
    <p:sldId id="265" r:id="rId15"/>
    <p:sldId id="278" r:id="rId16"/>
    <p:sldId id="279" r:id="rId17"/>
    <p:sldId id="285" r:id="rId18"/>
    <p:sldId id="282" r:id="rId19"/>
    <p:sldId id="281" r:id="rId20"/>
    <p:sldId id="283" r:id="rId21"/>
    <p:sldId id="286" r:id="rId22"/>
  </p:sldIdLst>
  <p:sldSz cx="9144000" cy="6858000" type="screen4x3"/>
  <p:notesSz cx="6858000" cy="9144000"/>
  <p:defaultTextStyle>
    <a:defPPr>
      <a:defRPr lang="en-GB"/>
    </a:defPPr>
    <a:lvl1pPr algn="l" defTabSz="449263" rtl="0" fontAlgn="base">
      <a:lnSpc>
        <a:spcPct val="92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1pPr>
    <a:lvl2pPr marL="457200" algn="l" defTabSz="449263" rtl="0" fontAlgn="base">
      <a:lnSpc>
        <a:spcPct val="92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2pPr>
    <a:lvl3pPr marL="914400" algn="l" defTabSz="449263" rtl="0" fontAlgn="base">
      <a:lnSpc>
        <a:spcPct val="92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3pPr>
    <a:lvl4pPr marL="1371600" algn="l" defTabSz="449263" rtl="0" fontAlgn="base">
      <a:lnSpc>
        <a:spcPct val="92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4pPr>
    <a:lvl5pPr marL="1828800" algn="l" defTabSz="449263" rtl="0" fontAlgn="base">
      <a:lnSpc>
        <a:spcPct val="92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MS Gothic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chemeClr val="tx1"/>
    </p:penClr>
  </p:showPr>
  <p:clrMru>
    <a:srgbClr val="33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310" autoAdjust="0"/>
    <p:restoredTop sz="94660"/>
  </p:normalViewPr>
  <p:slideViewPr>
    <p:cSldViewPr>
      <p:cViewPr varScale="1">
        <p:scale>
          <a:sx n="68" d="100"/>
          <a:sy n="68" d="100"/>
        </p:scale>
        <p:origin x="-1200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3300" y="695325"/>
            <a:ext cx="4848225" cy="3427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497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81438" y="0"/>
            <a:ext cx="297497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686800"/>
            <a:ext cx="297497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881438" y="8686800"/>
            <a:ext cx="2974975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4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679A039C-879D-4EEA-8F7A-4787F8A18A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6AE3EAD6-CC54-41AD-B4F3-E87449FD783A}" type="slidenum">
              <a:rPr lang="en-GB"/>
              <a:pPr/>
              <a:t>2</a:t>
            </a:fld>
            <a:endParaRPr lang="en-GB"/>
          </a:p>
        </p:txBody>
      </p:sp>
      <p:sp>
        <p:nvSpPr>
          <p:cNvPr id="20483" name="Text Box 1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84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0701E2FB-FE57-430E-8798-7EED21E79771}" type="slidenum">
              <a:rPr lang="en-GB"/>
              <a:pPr/>
              <a:t>5</a:t>
            </a:fld>
            <a:endParaRPr lang="en-GB"/>
          </a:p>
        </p:txBody>
      </p:sp>
      <p:sp>
        <p:nvSpPr>
          <p:cNvPr id="22531" name="Text Box 1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253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747D053-D9CA-4E2E-924A-3F5B9FA9686B}" type="slidenum">
              <a:rPr lang="en-GB"/>
              <a:pPr/>
              <a:t>6</a:t>
            </a:fld>
            <a:endParaRPr lang="en-GB"/>
          </a:p>
        </p:txBody>
      </p:sp>
      <p:sp>
        <p:nvSpPr>
          <p:cNvPr id="23555" name="Text Box 1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355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511C42BD-1317-48E8-B6E1-9A32C96099AB}" type="slidenum">
              <a:rPr lang="en-GB"/>
              <a:pPr/>
              <a:t>8</a:t>
            </a:fld>
            <a:endParaRPr lang="en-GB"/>
          </a:p>
        </p:txBody>
      </p:sp>
      <p:sp>
        <p:nvSpPr>
          <p:cNvPr id="27651" name="Text Box 1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52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14F9654-48C5-4668-9F65-7901C5BC284E}" type="slidenum">
              <a:rPr lang="en-GB"/>
              <a:pPr/>
              <a:t>9</a:t>
            </a:fld>
            <a:endParaRPr lang="en-GB"/>
          </a:p>
        </p:txBody>
      </p:sp>
      <p:sp>
        <p:nvSpPr>
          <p:cNvPr id="28675" name="Text Box 1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76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3C5FC16-2F5B-4A52-88E5-135DE7669A1B}" type="slidenum">
              <a:rPr lang="en-GB"/>
              <a:pPr/>
              <a:t>11</a:t>
            </a:fld>
            <a:endParaRPr lang="en-GB"/>
          </a:p>
        </p:txBody>
      </p:sp>
      <p:sp>
        <p:nvSpPr>
          <p:cNvPr id="21507" name="Text Box 1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1508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D4367FA5-529C-445C-A31D-EAE6A4D490AC}" type="slidenum">
              <a:rPr lang="en-GB"/>
              <a:pPr/>
              <a:t>13</a:t>
            </a:fld>
            <a:endParaRPr lang="en-GB"/>
          </a:p>
        </p:txBody>
      </p:sp>
      <p:sp>
        <p:nvSpPr>
          <p:cNvPr id="24579" name="Text Box 1"/>
          <p:cNvSpPr txBox="1">
            <a:spLocks noChangeArrowheads="1"/>
          </p:cNvSpPr>
          <p:nvPr/>
        </p:nvSpPr>
        <p:spPr bwMode="auto">
          <a:xfrm>
            <a:off x="1190625" y="877888"/>
            <a:ext cx="4476750" cy="3165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458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44B0F0D-7983-440B-8248-66EBA43568FF}" type="slidenum">
              <a:rPr lang="en-GB"/>
              <a:pPr/>
              <a:t>14</a:t>
            </a:fld>
            <a:endParaRPr lang="en-GB"/>
          </a:p>
        </p:txBody>
      </p:sp>
      <p:sp>
        <p:nvSpPr>
          <p:cNvPr id="25603" name="Text Box 1"/>
          <p:cNvSpPr txBox="1"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>
                <a:solidFill>
                  <a:srgbClr val="000000"/>
                </a:solidFill>
                <a:cs typeface="Arial" charset="0"/>
              </a:rPr>
              <a:t>Handout #1</a:t>
            </a:r>
          </a:p>
        </p:txBody>
      </p:sp>
      <p:sp>
        <p:nvSpPr>
          <p:cNvPr id="25604" name="Text Box 2"/>
          <p:cNvSpPr txBox="1">
            <a:spLocks noChangeArrowheads="1"/>
          </p:cNvSpPr>
          <p:nvPr/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1200">
                <a:solidFill>
                  <a:srgbClr val="000000"/>
                </a:solidFill>
                <a:cs typeface="Arial" charset="0"/>
              </a:rPr>
              <a:t>Caseworker Core Module I: "Family-Centered Approach to Child Protective Services," Handouts</a:t>
            </a:r>
          </a:p>
        </p:txBody>
      </p:sp>
      <p:sp>
        <p:nvSpPr>
          <p:cNvPr id="25605" name="Text Box 3"/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BA63C74-AF3C-4C72-AE14-431E1BC208BD}" type="slidenum">
              <a:rPr lang="en-GB" sz="1200">
                <a:solidFill>
                  <a:srgbClr val="000000"/>
                </a:solidFill>
                <a:cs typeface="Arial" charset="0"/>
              </a:rPr>
              <a:pPr algn="r">
                <a:lnSpc>
                  <a:spcPct val="100000"/>
                </a:lnSpc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14</a:t>
            </a:fld>
            <a:endParaRPr lang="en-GB" sz="12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5607" name="Text Box 5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>
            <a:spAutoFit/>
          </a:bodyPr>
          <a:lstStyle/>
          <a:p>
            <a:pPr marL="228600" indent="-228600" eaLnBrk="1" hangingPunct="1">
              <a:spcBef>
                <a:spcPts val="525"/>
              </a:spcBef>
              <a:buFont typeface="Times New Roman" pitchFamily="16" charset="0"/>
              <a:buAutoNum type="arabicPeriod"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</a:pPr>
            <a:r>
              <a:rPr lang="en-GB" sz="1400" b="1" smtClean="0">
                <a:ea typeface="Lucida Sans Unicode" charset="0"/>
                <a:cs typeface="Lucida Sans Unicode" charset="0"/>
              </a:rPr>
              <a:t>Описание рисунка</a:t>
            </a:r>
            <a:r>
              <a:rPr lang="en-GB" sz="1400" smtClean="0">
                <a:ea typeface="Lucida Sans Unicode" charset="0"/>
                <a:cs typeface="Lucida Sans Unicode" charset="0"/>
              </a:rPr>
              <a:t>: Девочка с пролежнями и инфекцией после операции на расщелине позвоночника. Операция была сделана, чтобы помочь ребёнку начать ходить. Мать девочки должна была мыть её и убирать за ребёнком после испражнений, выходивших из отверстия в теле. Но она не делала этого, позволив моче и калу просочиться в тело, что нанесло непоправимый вред ребёнку. Теперь эта девочка уже никогда не сможет ходить. Кроме того, ребёнку пришлось провести определённое количество лет в доме инвалидов, прежде чем её смогли отдать биологическому отцу.  </a:t>
            </a:r>
          </a:p>
          <a:p>
            <a:pPr marL="228600" indent="-228600" eaLnBrk="1" hangingPunct="1">
              <a:spcBef>
                <a:spcPts val="525"/>
              </a:spcBef>
              <a:buFont typeface="Arial" charset="0"/>
              <a:buNone/>
              <a:tabLst>
                <a:tab pos="228600" algn="l"/>
                <a:tab pos="676275" algn="l"/>
                <a:tab pos="1125538" algn="l"/>
                <a:tab pos="1574800" algn="l"/>
                <a:tab pos="2024063" algn="l"/>
                <a:tab pos="2473325" algn="l"/>
                <a:tab pos="2922588" algn="l"/>
                <a:tab pos="3371850" algn="l"/>
                <a:tab pos="3821113" algn="l"/>
                <a:tab pos="4270375" algn="l"/>
                <a:tab pos="4719638" algn="l"/>
                <a:tab pos="5168900" algn="l"/>
                <a:tab pos="5618163" algn="l"/>
                <a:tab pos="6067425" algn="l"/>
                <a:tab pos="6516688" algn="l"/>
                <a:tab pos="6965950" algn="l"/>
                <a:tab pos="7415213" algn="l"/>
                <a:tab pos="7864475" algn="l"/>
                <a:tab pos="8313738" algn="l"/>
                <a:tab pos="8763000" algn="l"/>
                <a:tab pos="9212263" algn="l"/>
              </a:tabLst>
            </a:pPr>
            <a:endParaRPr lang="en-GB" sz="1400" smtClean="0">
              <a:ea typeface="Lucida Sans Unicode" charset="0"/>
              <a:cs typeface="Lucida Sans Unicode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65BB1646-9F86-4181-B7FD-771E2E6492C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D55E2-D752-45AA-A041-6CD124F9E5EE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50F5F2-A408-4421-8E9F-41AF59381D8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pPr>
              <a:defRPr/>
            </a:pPr>
            <a:fld id="{E7AF863D-882E-40C2-A05B-4C8E0B36451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81553C-800F-4480-8DAE-554F2478283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6ADB20-813A-4710-93D7-A29255C72D7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pPr>
              <a:defRPr/>
            </a:pPr>
            <a:fld id="{24D0C5C9-F2C9-4A44-8B75-8803710E705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E58C0-9E14-4E15-86A5-97202B6E333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55D840-FA4D-413E-9AAB-EAE3AF5CB86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F5EBE0-F5D4-46EB-B55C-78389603A92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0B7717-01B3-4E90-8C20-17160CAE637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E2D7B7CF-DBDD-4003-B165-8D773E90531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blios.ru/9045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blios.ru/918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blios.ru/9316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2132856"/>
            <a:ext cx="8458200" cy="18722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Жестокое обращение с детьми</a:t>
            </a:r>
            <a:br>
              <a:rPr lang="ru-RU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1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дети – это наша старость. Правильное воспитание – это наша счастливая старость, плохое воспитание – это наше будущее горе, это наши слезы, это наша вина перед другими людьми, перед всей страной.</a:t>
            </a:r>
            <a:br>
              <a:rPr lang="ru-RU" sz="1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1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/>
            </a:r>
            <a:br>
              <a:rPr lang="ru-RU" sz="1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sz="14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А.С. Макаренко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04664"/>
            <a:ext cx="8458200" cy="648072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Центр по профилактике социального сиротства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929618" cy="1428760"/>
          </a:xfrm>
        </p:spPr>
        <p:txBody>
          <a:bodyPr>
            <a:normAutofit/>
          </a:bodyPr>
          <a:lstStyle/>
          <a:p>
            <a:pPr eaLnBrk="1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3. Эмоциональное насилие</a:t>
            </a:r>
          </a:p>
        </p:txBody>
      </p:sp>
      <p:sp>
        <p:nvSpPr>
          <p:cNvPr id="409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500174"/>
            <a:ext cx="7929618" cy="4643470"/>
          </a:xfrm>
        </p:spPr>
        <p:txBody>
          <a:bodyPr>
            <a:normAutofit/>
          </a:bodyPr>
          <a:lstStyle/>
          <a:p>
            <a:pPr eaLnBrk="1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Эпизодические и регулярные оскорбления или унижения ребенка, высказывание в его адрес угроз, перекладывание на ребенка ответственности за то, в чем он не виноват, демонстрация негативного отношения или отвержение, которые приводят к возникновению выраженных эмоциональных или поведенческих нарушений ребенка.</a:t>
            </a:r>
          </a:p>
          <a:p>
            <a:pPr eaLnBrk="1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Дети, которые подвергались психическому насилию, становятся жертвами других форм жестокого обращения</a:t>
            </a:r>
            <a:r>
              <a:rPr lang="ru-RU" dirty="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"/>
          <p:cNvSpPr txBox="1">
            <a:spLocks noChangeArrowheads="1"/>
          </p:cNvSpPr>
          <p:nvPr/>
        </p:nvSpPr>
        <p:spPr bwMode="auto">
          <a:xfrm>
            <a:off x="642910" y="246767"/>
            <a:ext cx="7858180" cy="120032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lnSpc>
                <a:spcPct val="100000"/>
              </a:lnSpc>
              <a:buSzPct val="45000"/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dirty="0">
                <a:solidFill>
                  <a:srgbClr val="3333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НЕКОТОРЫЕ ПРИЗНАКИ ЭМОЦИОНАЛЬНОГО НАСИЛИЯ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642910" y="1600200"/>
            <a:ext cx="7929618" cy="410881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 marL="339725" indent="-339725">
              <a:lnSpc>
                <a:spcPct val="90000"/>
              </a:lnSpc>
              <a:spcBef>
                <a:spcPts val="600"/>
              </a:spcBef>
              <a:buFont typeface="Wingdings" charset="2"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GB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Нарушение</a:t>
            </a:r>
            <a:r>
              <a:rPr lang="en-GB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формирования</a:t>
            </a:r>
            <a:r>
              <a:rPr lang="en-GB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режима</a:t>
            </a:r>
            <a:r>
              <a:rPr lang="en-GB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en-GB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привычек</a:t>
            </a:r>
            <a:r>
              <a:rPr lang="en-GB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2400" b="1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39725" indent="-339725">
              <a:lnSpc>
                <a:spcPct val="90000"/>
              </a:lnSpc>
              <a:spcBef>
                <a:spcPts val="600"/>
              </a:spcBef>
              <a:buFont typeface="Wingdings" charset="2"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en-GB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39725" indent="-339725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нарушение</a:t>
            </a:r>
            <a:r>
              <a:rPr lang="en-GB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сна</a:t>
            </a:r>
            <a:r>
              <a:rPr lang="en-GB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339725" indent="-339725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en-GB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осание</a:t>
            </a: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пальца</a:t>
            </a:r>
            <a:r>
              <a:rPr lang="en-GB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кусание</a:t>
            </a:r>
            <a:r>
              <a:rPr lang="en-GB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покачивание</a:t>
            </a:r>
            <a:r>
              <a:rPr lang="en-GB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339725" indent="-339725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</a:t>
            </a:r>
            <a:r>
              <a:rPr lang="en-GB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нурез</a:t>
            </a: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en-GB" sz="24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39725" indent="-339725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расстройство</a:t>
            </a:r>
            <a:r>
              <a:rPr lang="en-GB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контроля</a:t>
            </a:r>
            <a:r>
              <a:rPr lang="ru-RU" sz="24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endParaRPr lang="en-GB" sz="24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39725" indent="-339725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истерия</a:t>
            </a:r>
            <a:r>
              <a:rPr lang="en-GB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339725" indent="-339725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разрушительное</a:t>
            </a:r>
            <a:r>
              <a:rPr lang="en-GB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поведение</a:t>
            </a:r>
            <a:r>
              <a:rPr lang="en-GB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339725" indent="-339725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жестокость</a:t>
            </a:r>
            <a:r>
              <a:rPr lang="en-GB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339725" indent="-339725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400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воровство</a:t>
            </a:r>
            <a:r>
              <a:rPr lang="en-GB" sz="24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ctrTitle"/>
          </p:nvPr>
        </p:nvSpPr>
        <p:spPr>
          <a:xfrm>
            <a:off x="642910" y="260350"/>
            <a:ext cx="7929618" cy="1512888"/>
          </a:xfrm>
        </p:spPr>
        <p:txBody>
          <a:bodyPr>
            <a:normAutofit/>
          </a:bodyPr>
          <a:lstStyle/>
          <a:p>
            <a:pPr eaLnBrk="1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4. Пренебрежение нуждами ребенка</a:t>
            </a:r>
          </a:p>
        </p:txBody>
      </p:sp>
      <p:sp>
        <p:nvSpPr>
          <p:cNvPr id="921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773238"/>
            <a:ext cx="7858180" cy="3865562"/>
          </a:xfrm>
        </p:spPr>
        <p:txBody>
          <a:bodyPr>
            <a:noAutofit/>
          </a:bodyPr>
          <a:lstStyle/>
          <a:p>
            <a:pPr eaLnBrk="1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Постоянное или периодическое неисполнение родителями или лицами их замещающими, своих обязанностей по удовлетворению потребностей ребенка в развитии и заботе, пище, медицинской помощи и безопасности, приводящее к ухудшению его развития или получению травмы.</a:t>
            </a:r>
          </a:p>
          <a:p>
            <a:pPr eaLnBrk="1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 пренебрежения нуждами ребенка, по статистике умирает больше детей, чем от прямой агрессии.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683568" y="188640"/>
            <a:ext cx="7929618" cy="1569660"/>
          </a:xfrm>
          <a:prstGeom prst="rect">
            <a:avLst/>
          </a:prstGeom>
          <a:solidFill>
            <a:srgbClr val="FFFFFF"/>
          </a:solidFill>
          <a:ln w="76320">
            <a:solidFill>
              <a:srgbClr val="999E50"/>
            </a:solidFill>
            <a:miter lim="800000"/>
            <a:headEnd/>
            <a:tailEnd/>
          </a:ln>
          <a:effectLst>
            <a:outerShdw dist="107933" dir="8100000" algn="ctr" rotWithShape="0">
              <a:srgbClr val="000000">
                <a:alpha val="50027"/>
              </a:srgbClr>
            </a:outerShdw>
          </a:effectLst>
        </p:spPr>
        <p:txBody>
          <a:bodyPr wrap="square" anchor="ctr">
            <a:spAutoFit/>
          </a:bodyPr>
          <a:lstStyle/>
          <a:p>
            <a:pPr>
              <a:lnSpc>
                <a:spcPct val="100000"/>
              </a:lnSpc>
              <a:buSzPct val="45000"/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3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Поведенческие</a:t>
            </a:r>
            <a:r>
              <a:rPr lang="en-GB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en-GB" sz="3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эмоциональные</a:t>
            </a:r>
            <a:r>
              <a:rPr lang="en-GB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признаки</a:t>
            </a:r>
            <a:r>
              <a:rPr lang="en-GB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en-GB" sz="3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ребёнка</a:t>
            </a:r>
            <a:r>
              <a:rPr lang="en-GB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3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чьими</a:t>
            </a:r>
            <a:r>
              <a:rPr lang="en-GB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нуждами</a:t>
            </a:r>
            <a:r>
              <a:rPr lang="en-GB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32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пренебрегают</a:t>
            </a:r>
            <a:r>
              <a:rPr lang="en-GB" sz="32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642910" y="2500306"/>
            <a:ext cx="7929618" cy="329013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 marL="430213" indent="-323850">
              <a:lnSpc>
                <a:spcPct val="80000"/>
              </a:lnSpc>
              <a:spcBef>
                <a:spcPts val="700"/>
              </a:spcBef>
              <a:buClr>
                <a:srgbClr val="0E594D"/>
              </a:buClr>
              <a:buSzPct val="45000"/>
              <a:buFont typeface="StarSymbol" charset="0"/>
              <a:buChar char="●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</a:pP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Отстаёт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в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развитии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  <a:p>
            <a:pPr marL="430213" indent="-323850">
              <a:lnSpc>
                <a:spcPct val="80000"/>
              </a:lnSpc>
              <a:spcBef>
                <a:spcPts val="700"/>
              </a:spcBef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</a:pP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	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во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всех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областях</a:t>
            </a:r>
            <a:endParaRPr lang="en-GB" sz="24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430213" indent="-323850">
              <a:lnSpc>
                <a:spcPct val="80000"/>
              </a:lnSpc>
              <a:spcBef>
                <a:spcPts val="700"/>
              </a:spcBef>
              <a:buClr>
                <a:srgbClr val="0E594D"/>
              </a:buClr>
              <a:buSzPct val="45000"/>
              <a:buFont typeface="StarSymbol" charset="0"/>
              <a:buChar char="●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</a:pP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Невосприимчивый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тихий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                                         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апатичный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медленный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  <a:p>
            <a:pPr marL="430213" indent="-323850">
              <a:lnSpc>
                <a:spcPct val="80000"/>
              </a:lnSpc>
              <a:spcBef>
                <a:spcPts val="700"/>
              </a:spcBef>
              <a:buClr>
                <a:srgbClr val="0E594D"/>
              </a:buClr>
              <a:buSzPct val="45000"/>
              <a:buFont typeface="StarSymbol" charset="0"/>
              <a:buChar char="●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</a:pP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Не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заинтересован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в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межличностных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отношениях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  <a:p>
            <a:pPr marL="430213" indent="-323850">
              <a:lnSpc>
                <a:spcPct val="80000"/>
              </a:lnSpc>
              <a:spcBef>
                <a:spcPts val="700"/>
              </a:spcBef>
              <a:buClr>
                <a:srgbClr val="0E594D"/>
              </a:buClr>
              <a:buSzPct val="45000"/>
              <a:buFont typeface="StarSymbol" charset="0"/>
              <a:buChar char="●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</a:pP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Кажется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голодным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уставшим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и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сонным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в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школе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крадёт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еду</a:t>
            </a:r>
            <a:endParaRPr lang="en-GB" sz="24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430213" indent="-323850">
              <a:lnSpc>
                <a:spcPct val="80000"/>
              </a:lnSpc>
              <a:spcBef>
                <a:spcPts val="700"/>
              </a:spcBef>
              <a:buClr>
                <a:srgbClr val="0E594D"/>
              </a:buClr>
              <a:buSzPct val="45000"/>
              <a:buFont typeface="StarSymbol" charset="0"/>
              <a:buChar char="●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</a:pP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Неконтролируемый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           </a:t>
            </a:r>
          </a:p>
          <a:p>
            <a:pPr marL="430213" indent="-323850">
              <a:lnSpc>
                <a:spcPct val="80000"/>
              </a:lnSpc>
              <a:spcBef>
                <a:spcPts val="700"/>
              </a:spcBef>
              <a:buClr>
                <a:srgbClr val="0E594D"/>
              </a:buClr>
              <a:buSzPct val="45000"/>
              <a:buFont typeface="StarSymbol" charset="0"/>
              <a:buChar char="●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</a:pP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Плохо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учится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1219200"/>
            <a:ext cx="1952625" cy="2362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2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642910" y="285728"/>
            <a:ext cx="7929618" cy="1323439"/>
          </a:xfrm>
          <a:prstGeom prst="rect">
            <a:avLst/>
          </a:prstGeom>
          <a:solidFill>
            <a:schemeClr val="bg1"/>
          </a:solidFill>
          <a:ln w="9360">
            <a:solidFill>
              <a:srgbClr val="336600"/>
            </a:solidFill>
            <a:miter lim="800000"/>
            <a:headEnd/>
            <a:tailEnd/>
          </a:ln>
          <a:effectLst>
            <a:outerShdw dist="107933" dir="8100000" algn="ctr" rotWithShape="0">
              <a:srgbClr val="000000">
                <a:alpha val="50027"/>
              </a:srgbClr>
            </a:outerShdw>
          </a:effectLst>
        </p:spPr>
        <p:txBody>
          <a:bodyPr wrap="square" anchor="ctr">
            <a:spAutoFit/>
          </a:bodyPr>
          <a:lstStyle/>
          <a:p>
            <a:pPr algn="ctr">
              <a:lnSpc>
                <a:spcPct val="100000"/>
              </a:lnSpc>
              <a:buClr>
                <a:srgbClr val="FFFF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GB" sz="40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Дети</a:t>
            </a:r>
            <a:r>
              <a:rPr lang="en-GB" sz="4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en-GB" sz="40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чьими</a:t>
            </a:r>
            <a:r>
              <a:rPr lang="en-GB" sz="4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40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нуждами</a:t>
            </a:r>
            <a:r>
              <a:rPr lang="en-GB" sz="4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40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пренебрегали</a:t>
            </a:r>
            <a:r>
              <a:rPr lang="en-GB" sz="4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</a:p>
        </p:txBody>
      </p:sp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571472" y="2000240"/>
            <a:ext cx="8001056" cy="410881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 marL="430213" indent="-323850" algn="ctr">
              <a:lnSpc>
                <a:spcPct val="90000"/>
              </a:lnSpc>
              <a:spcBef>
                <a:spcPts val="600"/>
              </a:spcBef>
              <a:buClr>
                <a:srgbClr val="0E594D"/>
              </a:buClr>
              <a:buSzPct val="45000"/>
              <a:buFont typeface="StarSymbol" charset="0"/>
              <a:buNone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</a:pPr>
            <a:endParaRPr lang="en-GB" sz="2400" dirty="0">
              <a:solidFill>
                <a:srgbClr val="000000"/>
              </a:solidFill>
            </a:endParaRPr>
          </a:p>
          <a:p>
            <a:pPr marL="430213" indent="-323850">
              <a:lnSpc>
                <a:spcPct val="90000"/>
              </a:lnSpc>
              <a:spcBef>
                <a:spcPts val="600"/>
              </a:spcBef>
              <a:buClr>
                <a:srgbClr val="0E594D"/>
              </a:buClr>
              <a:buSzPct val="45000"/>
              <a:buFont typeface="StarSymbol" charset="0"/>
              <a:buChar char="●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</a:pP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Заброшены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430213" indent="-323850">
              <a:lnSpc>
                <a:spcPct val="90000"/>
              </a:lnSpc>
              <a:spcBef>
                <a:spcPts val="600"/>
              </a:spcBef>
              <a:buClr>
                <a:srgbClr val="0E594D"/>
              </a:buClr>
              <a:buSzPct val="45000"/>
              <a:buFont typeface="StarSymbol" charset="0"/>
              <a:buChar char="●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</a:pP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Плохо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питаются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и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обезвожены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430213" indent="-323850">
              <a:lnSpc>
                <a:spcPct val="90000"/>
              </a:lnSpc>
              <a:spcBef>
                <a:spcPts val="600"/>
              </a:spcBef>
              <a:buClr>
                <a:srgbClr val="0E594D"/>
              </a:buClr>
              <a:buSzPct val="45000"/>
              <a:buFont typeface="StarSymbol" charset="0"/>
              <a:buChar char="●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</a:pP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наблюдаются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педиатра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430213" indent="-323850">
              <a:lnSpc>
                <a:spcPct val="90000"/>
              </a:lnSpc>
              <a:spcBef>
                <a:spcPts val="600"/>
              </a:spcBef>
              <a:buClr>
                <a:srgbClr val="0E594D"/>
              </a:buClr>
              <a:buSzPct val="45000"/>
              <a:buFont typeface="StarSymbol" charset="0"/>
              <a:buChar char="●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</a:pP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Опасное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физическое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окружение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430213" indent="-323850">
              <a:lnSpc>
                <a:spcPct val="90000"/>
              </a:lnSpc>
              <a:spcBef>
                <a:spcPts val="600"/>
              </a:spcBef>
              <a:buClr>
                <a:srgbClr val="0E594D"/>
              </a:buClr>
              <a:buSzPct val="45000"/>
              <a:buFont typeface="StarSymbol" charset="0"/>
              <a:buChar char="●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</a:pP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Оставлены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присмотра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marL="430213" indent="-323850">
              <a:lnSpc>
                <a:spcPct val="90000"/>
              </a:lnSpc>
              <a:spcBef>
                <a:spcPts val="600"/>
              </a:spcBef>
              <a:buClr>
                <a:srgbClr val="0E594D"/>
              </a:buClr>
              <a:buSzPct val="45000"/>
              <a:buFont typeface="StarSymbol" charset="0"/>
              <a:buChar char="●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</a:pP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Нехватка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физического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ухода/гигиены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430213" indent="-323850">
              <a:lnSpc>
                <a:spcPct val="90000"/>
              </a:lnSpc>
              <a:spcBef>
                <a:spcPts val="600"/>
              </a:spcBef>
              <a:buClr>
                <a:srgbClr val="0E594D"/>
              </a:buClr>
              <a:buSzPct val="45000"/>
              <a:buFont typeface="StarSymbol" charset="0"/>
              <a:buChar char="●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</a:pP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Плохо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одеты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430213" indent="-323850">
              <a:lnSpc>
                <a:spcPct val="90000"/>
              </a:lnSpc>
              <a:spcBef>
                <a:spcPts val="600"/>
              </a:spcBef>
              <a:buClr>
                <a:srgbClr val="0E594D"/>
              </a:buClr>
              <a:buSzPct val="45000"/>
              <a:buFont typeface="StarSymbol" charset="0"/>
              <a:buChar char="●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</a:pP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Пренебрегают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образованием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</a:p>
          <a:p>
            <a:pPr marL="430213" indent="-323850">
              <a:lnSpc>
                <a:spcPct val="90000"/>
              </a:lnSpc>
              <a:spcBef>
                <a:spcPts val="600"/>
              </a:spcBef>
              <a:buClr>
                <a:srgbClr val="0E594D"/>
              </a:buClr>
              <a:buSzPct val="45000"/>
              <a:buFont typeface="StarSymbol" charset="0"/>
              <a:buChar char="●"/>
              <a:tabLst>
                <a:tab pos="430213" algn="l"/>
                <a:tab pos="877888" algn="l"/>
                <a:tab pos="1327150" algn="l"/>
                <a:tab pos="1776413" algn="l"/>
                <a:tab pos="2225675" algn="l"/>
                <a:tab pos="2674938" algn="l"/>
                <a:tab pos="3124200" algn="l"/>
                <a:tab pos="3573463" algn="l"/>
                <a:tab pos="4022725" algn="l"/>
                <a:tab pos="4471988" algn="l"/>
                <a:tab pos="4921250" algn="l"/>
                <a:tab pos="5370513" algn="l"/>
                <a:tab pos="5819775" algn="l"/>
                <a:tab pos="6269038" algn="l"/>
                <a:tab pos="6718300" algn="l"/>
                <a:tab pos="7167563" algn="l"/>
                <a:tab pos="7616825" algn="l"/>
                <a:tab pos="8066088" algn="l"/>
                <a:tab pos="8515350" algn="l"/>
                <a:tab pos="8964613" algn="l"/>
                <a:tab pos="9413875" algn="l"/>
              </a:tabLst>
            </a:pP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Эмоциональный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вакуум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1268" name="Rectangle 3"/>
          <p:cNvSpPr>
            <a:spLocks noChangeArrowheads="1"/>
          </p:cNvSpPr>
          <p:nvPr/>
        </p:nvSpPr>
        <p:spPr bwMode="auto">
          <a:xfrm>
            <a:off x="4724400" y="1524000"/>
            <a:ext cx="18415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2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2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2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29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29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2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229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858180" cy="1419244"/>
          </a:xfrm>
        </p:spPr>
        <p:txBody>
          <a:bodyPr/>
          <a:lstStyle/>
          <a:p>
            <a:pPr eaLnBrk="1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«Мозаика» развития</a:t>
            </a:r>
          </a:p>
        </p:txBody>
      </p:sp>
      <p:sp>
        <p:nvSpPr>
          <p:cNvPr id="1638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142985"/>
            <a:ext cx="7929618" cy="4495816"/>
          </a:xfrm>
        </p:spPr>
        <p:txBody>
          <a:bodyPr>
            <a:normAutofit/>
          </a:bodyPr>
          <a:lstStyle/>
          <a:p>
            <a:pPr eaLnBrk="1">
              <a:buFont typeface="Wingdings" charset="2"/>
              <a:buChar char="ü"/>
            </a:pP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Взрослея, человек проходит определенные стадии. Эти стадии логически связаны друг с другом, и каждая предыдущая служит базой для формирования последующей. Наглядный пример – образ кирпичной стены. </a:t>
            </a:r>
          </a:p>
          <a:p>
            <a:pPr eaLnBrk="1">
              <a:buFont typeface="Wingdings" charset="2"/>
              <a:buChar char="ü"/>
            </a:pPr>
            <a:r>
              <a:rPr lang="ru-RU" sz="24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сравнить стену с процессом развития, то поврежденные участки стены будут соответствовать периодам, в которые жизнь ребенка складывалась неблагополучно. Это приводит к диспропорции.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ctrTitle"/>
          </p:nvPr>
        </p:nvSpPr>
        <p:spPr>
          <a:xfrm>
            <a:off x="642910" y="692695"/>
            <a:ext cx="7929618" cy="5383091"/>
          </a:xfrm>
        </p:spPr>
        <p:txBody>
          <a:bodyPr>
            <a:normAutofit/>
          </a:bodyPr>
          <a:lstStyle/>
          <a:p>
            <a:pPr eaLnBrk="1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Последствия жестокого обращения</a:t>
            </a:r>
          </a:p>
        </p:txBody>
      </p:sp>
      <p:sp>
        <p:nvSpPr>
          <p:cNvPr id="1843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714488"/>
            <a:ext cx="8001056" cy="2571768"/>
          </a:xfrm>
        </p:spPr>
        <p:txBody>
          <a:bodyPr>
            <a:noAutofit/>
          </a:bodyPr>
          <a:lstStyle/>
          <a:p>
            <a:pPr eaLnBrk="1"/>
            <a:r>
              <a:rPr lang="ru-RU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Чем тяжелее жизненная травма и чем раньше она произошла, тем большее количество сфер она заденет и разрушит.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Защита прав и достоинств ребенка в законодательных актах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339752" y="2996952"/>
            <a:ext cx="2448272" cy="93873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>
              <a:buNone/>
            </a:pPr>
            <a:r>
              <a:rPr lang="ru-RU" sz="1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Уголовный кодекс РФ</a:t>
            </a:r>
            <a:endParaRPr lang="ru-RU" sz="1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3568" y="1844824"/>
            <a:ext cx="2376264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Конвенция ООН 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правах ребенка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283968" y="4077072"/>
            <a:ext cx="252028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Семейный кодекс РФ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652120" y="5157192"/>
            <a:ext cx="252028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Закон РФ</a:t>
            </a:r>
          </a:p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«Об образовании»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Ответственность за жестокое обращение с детьми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ru-RU" sz="35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Административная ответственность</a:t>
            </a:r>
            <a:endParaRPr lang="ru-RU" sz="35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Кодексом РФ об административных правонарушениях предусмотрена ответственность за неисполнение или ненадлежащее исполнение обязанностей по содержанию, воспитанию, обучению, защите прав и интересов несовершеннолетних — в виде предупреждения или наложения административного штрафа в размере от ста до пятисот рублей (ст. 5.35 </a:t>
            </a:r>
            <a:r>
              <a:rPr lang="ru-RU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КоАП</a:t>
            </a:r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РФ).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00042"/>
            <a:ext cx="8686800" cy="838200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Ответственность за жестокое обращение с детьми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Уголовная ответственность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ctr">
              <a:buNone/>
            </a:pPr>
            <a:endPara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ru-RU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Российское уголовное законодательство предусматривает ответственность за все виды физического и сексуального насилия над детьми, а также по ряду статей — за психическое насилие и за пренебрежение основными потребностями детей, отсутствие заботы о них.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642910" y="629493"/>
            <a:ext cx="7929618" cy="8331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 anchor="ctr">
            <a:spAutoFit/>
          </a:bodyPr>
          <a:lstStyle/>
          <a:p>
            <a:pPr algn="ctr">
              <a:lnSpc>
                <a:spcPct val="100000"/>
              </a:lnSpc>
              <a:buClr>
                <a:srgbClr val="333399"/>
              </a:buClr>
              <a:buFont typeface="Arial Black" pitchFamily="32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4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6" charset="0"/>
              </a:rPr>
              <a:t>ЖЕСТОКОЕ </a:t>
            </a:r>
            <a:r>
              <a:rPr lang="en-GB" sz="48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6" charset="0"/>
              </a:rPr>
              <a:t>ОБРАЩЕНИЕ</a:t>
            </a:r>
            <a:endParaRPr lang="en-GB" sz="48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Times New Roman" pitchFamily="16" charset="0"/>
            </a:endParaRP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642910" y="1928802"/>
            <a:ext cx="7929618" cy="522194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 marL="339725" indent="-339725">
              <a:lnSpc>
                <a:spcPct val="100000"/>
              </a:lnSpc>
              <a:spcBef>
                <a:spcPts val="800"/>
              </a:spcBef>
              <a:buFont typeface="Times New Roman" pitchFamily="16" charset="0"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3200" dirty="0">
                <a:solidFill>
                  <a:srgbClr val="000000"/>
                </a:solidFill>
                <a:latin typeface="Times New Roman" pitchFamily="16" charset="0"/>
                <a:cs typeface="Times New Roman" pitchFamily="16" charset="0"/>
              </a:rPr>
              <a:t>    </a:t>
            </a:r>
            <a:r>
              <a:rPr lang="en-GB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это</a:t>
            </a: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любое</a:t>
            </a: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умышленное</a:t>
            </a: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действие</a:t>
            </a: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, </a:t>
            </a:r>
            <a:r>
              <a:rPr lang="en-GB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причинившее</a:t>
            </a: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вред</a:t>
            </a: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физическому</a:t>
            </a: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 и </a:t>
            </a:r>
            <a:r>
              <a:rPr lang="en-GB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психическому</a:t>
            </a: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здоровью</a:t>
            </a: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ребенка</a:t>
            </a: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или</a:t>
            </a: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бездействие</a:t>
            </a: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со</a:t>
            </a: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стороны</a:t>
            </a: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родителей</a:t>
            </a: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 (</a:t>
            </a:r>
            <a:r>
              <a:rPr lang="en-GB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лиц</a:t>
            </a: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, </a:t>
            </a:r>
            <a:r>
              <a:rPr lang="en-GB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их</a:t>
            </a: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заменяющих</a:t>
            </a: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), </a:t>
            </a:r>
            <a:r>
              <a:rPr lang="en-GB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вследствие</a:t>
            </a: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которых</a:t>
            </a: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нарушилось</a:t>
            </a: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естественное</a:t>
            </a: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развитие</a:t>
            </a: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либо</a:t>
            </a: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возникла</a:t>
            </a: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реальная</a:t>
            </a: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угроза</a:t>
            </a: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жизни</a:t>
            </a: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 </a:t>
            </a:r>
            <a:r>
              <a:rPr lang="en-GB" sz="32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ребенка</a:t>
            </a: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ranklin Gothic Medium" pitchFamily="32" charset="0"/>
                <a:cs typeface="Times New Roman" pitchFamily="16" charset="0"/>
              </a:rPr>
              <a:t>.</a:t>
            </a:r>
          </a:p>
          <a:p>
            <a:pPr marL="339725" indent="-339725">
              <a:lnSpc>
                <a:spcPct val="100000"/>
              </a:lnSpc>
              <a:spcBef>
                <a:spcPts val="800"/>
              </a:spcBef>
              <a:buClr>
                <a:srgbClr val="0E594D"/>
              </a:buClr>
              <a:buSzPct val="45000"/>
              <a:buFont typeface="StarSymbol" charset="0"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en-GB" sz="32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100000"/>
              </a:lnSpc>
              <a:spcBef>
                <a:spcPts val="800"/>
              </a:spcBef>
              <a:buClr>
                <a:srgbClr val="0E594D"/>
              </a:buClr>
              <a:buSzPct val="45000"/>
              <a:buFont typeface="StarSymbol" charset="0"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en-GB" sz="3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Ответственность за жестокое обращение с детьми</a:t>
            </a:r>
            <a:endParaRPr lang="ru-RU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4162"/>
            <a:ext cx="8352928" cy="4525963"/>
          </a:xfrm>
        </p:spPr>
        <p:txBody>
          <a:bodyPr/>
          <a:lstStyle/>
          <a:p>
            <a:pPr algn="ctr">
              <a:buNone/>
            </a:pPr>
            <a:r>
              <a:rPr lang="ru-RU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Гражданско-правовая ответственность</a:t>
            </a:r>
            <a:r>
              <a:rPr lang="ru-RU" dirty="0" smtClean="0"/>
              <a:t> </a:t>
            </a:r>
          </a:p>
          <a:p>
            <a:pPr algn="ctr">
              <a:buNone/>
            </a:pPr>
            <a:endParaRPr lang="ru-RU" dirty="0" smtClean="0"/>
          </a:p>
          <a:p>
            <a:pPr>
              <a:spcBef>
                <a:spcPts val="0"/>
              </a:spcBef>
              <a:buNone/>
            </a:pPr>
            <a:r>
              <a:rPr lang="ru-RU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Жестокое обращение с ребенком может послу-</a:t>
            </a:r>
          </a:p>
          <a:p>
            <a:pPr>
              <a:spcBef>
                <a:spcPts val="0"/>
              </a:spcBef>
              <a:buNone/>
            </a:pPr>
            <a:r>
              <a:rPr lang="ru-RU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жить основанием для привлечения родителей </a:t>
            </a:r>
          </a:p>
          <a:p>
            <a:pPr>
              <a:spcBef>
                <a:spcPts val="0"/>
              </a:spcBef>
              <a:buNone/>
            </a:pPr>
            <a:r>
              <a:rPr lang="ru-RU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(лиц, их заменяющих) к ответственности в </a:t>
            </a:r>
            <a:r>
              <a:rPr lang="ru-RU" sz="3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соот</a:t>
            </a:r>
            <a:r>
              <a:rPr lang="ru-RU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</a:p>
          <a:p>
            <a:pPr>
              <a:spcBef>
                <a:spcPts val="0"/>
              </a:spcBef>
              <a:buNone/>
            </a:pPr>
            <a:r>
              <a:rPr lang="ru-RU" sz="3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ветствии</a:t>
            </a:r>
            <a:r>
              <a:rPr lang="ru-RU" sz="3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 семейным законодательством.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628800"/>
            <a:ext cx="8686800" cy="223224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Благодарим за внимание</a:t>
            </a:r>
            <a:endParaRPr lang="ru-RU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://www.biblios.ru/files/all/DDM/76931325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188640"/>
            <a:ext cx="1973957" cy="200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7929618" cy="6021388"/>
          </a:xfrm>
        </p:spPr>
        <p:txBody>
          <a:bodyPr>
            <a:normAutofit fontScale="90000"/>
          </a:bodyPr>
          <a:lstStyle/>
          <a:p>
            <a:pPr marL="742950" indent="-742950"/>
            <a:r>
              <a:rPr lang="ru-RU" dirty="0" smtClean="0"/>
              <a:t>  </a:t>
            </a:r>
            <a:r>
              <a:rPr lang="ru-RU" sz="4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Формы жестокого обращения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1. Физическое насилие </a:t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2. Сексуальное насилие</a:t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3. Эмоциональное(психическое     </a:t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    насилие)</a:t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4. Пренебрежение нуждами</a:t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    ребенка</a:t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</a:b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ctrTitle"/>
          </p:nvPr>
        </p:nvSpPr>
        <p:spPr>
          <a:xfrm>
            <a:off x="642910" y="214290"/>
            <a:ext cx="7929618" cy="1439863"/>
          </a:xfrm>
        </p:spPr>
        <p:txBody>
          <a:bodyPr>
            <a:normAutofit/>
          </a:bodyPr>
          <a:lstStyle/>
          <a:p>
            <a:pPr eaLnBrk="1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1. Физическое насилие</a:t>
            </a:r>
          </a:p>
        </p:txBody>
      </p:sp>
      <p:sp>
        <p:nvSpPr>
          <p:cNvPr id="6147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412875"/>
            <a:ext cx="7929618" cy="4659331"/>
          </a:xfrm>
        </p:spPr>
        <p:txBody>
          <a:bodyPr>
            <a:noAutofit/>
          </a:bodyPr>
          <a:lstStyle/>
          <a:p>
            <a:pPr eaLnBrk="1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Это чаще всего побои, различные телесные повреждения от родителей, других взрослых или детей.</a:t>
            </a:r>
          </a:p>
          <a:p>
            <a:pPr eaLnBrk="1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Умышленное причинение ребенку телесных повреждений, а также любое иное использование физической силы, которое причиняет ущерб его физическому или психическому здоровью.</a:t>
            </a:r>
          </a:p>
          <a:p>
            <a:pPr eaLnBrk="1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Неспособность родителей (или одного из них) уберечь, защитить ребенка от окружающих, а также оставление без необходимого ухода, может рассматриваться как пассивная форма физического насилия.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1"/>
          <p:cNvSpPr txBox="1">
            <a:spLocks noChangeArrowheads="1"/>
          </p:cNvSpPr>
          <p:nvPr/>
        </p:nvSpPr>
        <p:spPr bwMode="auto">
          <a:xfrm>
            <a:off x="642910" y="226140"/>
            <a:ext cx="7929618" cy="230832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lnSpc>
                <a:spcPct val="100000"/>
              </a:lnSpc>
              <a:buSzPct val="45000"/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НЕКОТОРЫЕ ПРИЗНАКИ ФИЗИЧЕСКОГО </a:t>
            </a:r>
            <a:r>
              <a:rPr lang="en-GB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НАСИЛИЯ</a:t>
            </a:r>
            <a:endParaRPr lang="ru-RU" sz="3600" b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>
              <a:lnSpc>
                <a:spcPct val="100000"/>
              </a:lnSpc>
              <a:buSzPct val="45000"/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/>
            </a:r>
            <a:br>
              <a:rPr lang="en-GB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en-GB" sz="36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Внешний</a:t>
            </a:r>
            <a:r>
              <a:rPr lang="en-GB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36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облик</a:t>
            </a:r>
            <a:r>
              <a:rPr lang="en-GB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36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ребенка</a:t>
            </a:r>
            <a:endParaRPr lang="en-GB" sz="36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642910" y="2643182"/>
            <a:ext cx="7929618" cy="339169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 marL="339725" indent="-339725">
              <a:lnSpc>
                <a:spcPct val="90000"/>
              </a:lnSpc>
              <a:spcBef>
                <a:spcPts val="600"/>
              </a:spcBef>
              <a:buFont typeface="Wingdings" charset="2"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</a:t>
            </a:r>
            <a:r>
              <a:rPr lang="en-GB" sz="24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Кровоподтеки</a:t>
            </a:r>
            <a:r>
              <a:rPr lang="en-GB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en-GB" sz="24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рубцы</a:t>
            </a:r>
            <a:r>
              <a:rPr lang="en-GB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339725" indent="-339725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необъяснимые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необычные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вызывающие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подозрение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неслучайные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следы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человеческих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рук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регулярно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появляющиеся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после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продолжительного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отсутствия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ребенка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время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выходных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каникул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</a:t>
            </a:r>
          </a:p>
          <a:p>
            <a:pPr marL="339725" indent="-339725">
              <a:lnSpc>
                <a:spcPct val="90000"/>
              </a:lnSpc>
              <a:spcBef>
                <a:spcPts val="6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любые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синяки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en-GB" sz="24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младенца</a:t>
            </a:r>
            <a:r>
              <a:rPr lang="en-GB" sz="2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339725" indent="-339725">
              <a:lnSpc>
                <a:spcPct val="90000"/>
              </a:lnSpc>
              <a:spcBef>
                <a:spcPts val="600"/>
              </a:spcBef>
              <a:buFont typeface="Wingdings" charset="2"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GB" sz="24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Ожоги</a:t>
            </a:r>
            <a:r>
              <a:rPr lang="en-GB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 </a:t>
            </a:r>
            <a:r>
              <a:rPr lang="en-GB" sz="24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том</a:t>
            </a:r>
            <a:r>
              <a:rPr lang="en-GB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числе</a:t>
            </a:r>
            <a:r>
              <a:rPr lang="en-GB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следы</a:t>
            </a:r>
            <a:r>
              <a:rPr lang="en-GB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</a:t>
            </a:r>
            <a:r>
              <a:rPr lang="en-GB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сигары</a:t>
            </a:r>
            <a:r>
              <a:rPr lang="en-GB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или</a:t>
            </a:r>
            <a:r>
              <a:rPr lang="en-GB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сигарет</a:t>
            </a:r>
            <a:r>
              <a:rPr lang="en-GB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339725" indent="-339725">
              <a:lnSpc>
                <a:spcPct val="90000"/>
              </a:lnSpc>
              <a:spcBef>
                <a:spcPts val="600"/>
              </a:spcBef>
              <a:buFont typeface="Wingdings" charset="2"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en-GB" sz="24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Переломы</a:t>
            </a:r>
            <a:endParaRPr lang="en-GB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1"/>
          <p:cNvSpPr txBox="1">
            <a:spLocks noChangeArrowheads="1"/>
          </p:cNvSpPr>
          <p:nvPr/>
        </p:nvSpPr>
        <p:spPr bwMode="auto">
          <a:xfrm>
            <a:off x="642910" y="-31819"/>
            <a:ext cx="7929618" cy="175432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lnSpc>
                <a:spcPct val="100000"/>
              </a:lnSpc>
              <a:buSzPct val="45000"/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НЕКОТОРЫЕ ПРИЗНАКИ ФИЗИЧЕСКОГО </a:t>
            </a:r>
            <a:r>
              <a:rPr lang="en-GB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НАСИЛИЯ</a:t>
            </a:r>
            <a:endParaRPr lang="ru-RU" sz="3600" b="1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algn="ctr">
              <a:lnSpc>
                <a:spcPct val="100000"/>
              </a:lnSpc>
              <a:buSzPct val="45000"/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Поведение</a:t>
            </a:r>
            <a:r>
              <a:rPr lang="en-GB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36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ребенка</a:t>
            </a:r>
            <a:endParaRPr lang="en-GB" sz="36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642910" y="1981200"/>
            <a:ext cx="7929618" cy="424475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 marL="339725" indent="-339725">
              <a:lnSpc>
                <a:spcPct val="80000"/>
              </a:lnSpc>
              <a:spcBef>
                <a:spcPts val="500"/>
              </a:spcBef>
              <a:buFont typeface="Arial" charset="0"/>
              <a:buChar char="-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Ведет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себя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отстраненно</a:t>
            </a:r>
            <a:endParaRPr lang="en-GB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39725" indent="-339725">
              <a:lnSpc>
                <a:spcPct val="80000"/>
              </a:lnSpc>
              <a:spcBef>
                <a:spcPts val="500"/>
              </a:spcBef>
              <a:buFont typeface="Arial" charset="0"/>
              <a:buChar char="-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Может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плакать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ожидая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утешения</a:t>
            </a:r>
            <a:endParaRPr lang="en-GB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39725" indent="-339725">
              <a:lnSpc>
                <a:spcPct val="80000"/>
              </a:lnSpc>
              <a:spcBef>
                <a:spcPts val="500"/>
              </a:spcBef>
              <a:buFont typeface="Arial" charset="0"/>
              <a:buChar char="-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Состояние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холодной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наблюдательности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</a:p>
          <a:p>
            <a:pPr marL="339725" indent="-339725">
              <a:lnSpc>
                <a:spcPct val="80000"/>
              </a:lnSpc>
              <a:spcBef>
                <a:spcPts val="500"/>
              </a:spcBef>
              <a:buFont typeface="Arial" charset="0"/>
              <a:buChar char="-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Страх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физическим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контактом</a:t>
            </a:r>
            <a:endParaRPr lang="en-GB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39725" indent="-339725">
              <a:lnSpc>
                <a:spcPct val="80000"/>
              </a:lnSpc>
              <a:spcBef>
                <a:spcPts val="500"/>
              </a:spcBef>
              <a:buFont typeface="Arial" charset="0"/>
              <a:buChar char="-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Физические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признаки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стресса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339725" indent="-339725">
              <a:lnSpc>
                <a:spcPct val="80000"/>
              </a:lnSpc>
              <a:spcBef>
                <a:spcPts val="500"/>
              </a:spcBef>
              <a:buFont typeface="Arial" charset="0"/>
              <a:buChar char="-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Аутичноподобные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черты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характера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трудности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общении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339725" indent="-339725">
              <a:lnSpc>
                <a:spcPct val="80000"/>
              </a:lnSpc>
              <a:spcBef>
                <a:spcPts val="500"/>
              </a:spcBef>
              <a:buFont typeface="Arial" charset="0"/>
              <a:buChar char="-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Полная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зависимость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взрослых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стремление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угодить</a:t>
            </a:r>
            <a:endParaRPr lang="en-GB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39725" indent="-339725">
              <a:lnSpc>
                <a:spcPct val="80000"/>
              </a:lnSpc>
              <a:spcBef>
                <a:spcPts val="500"/>
              </a:spcBef>
              <a:buFont typeface="Arial" charset="0"/>
              <a:buChar char="-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Агрессия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отношению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другим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детям</a:t>
            </a:r>
            <a:endParaRPr lang="en-GB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39725" indent="-339725">
              <a:lnSpc>
                <a:spcPct val="80000"/>
              </a:lnSpc>
              <a:spcBef>
                <a:spcPts val="500"/>
              </a:spcBef>
              <a:buFont typeface="Arial" charset="0"/>
              <a:buChar char="-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Склонность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вранью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воровству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бродяжничеству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339725" indent="-339725">
              <a:lnSpc>
                <a:spcPct val="80000"/>
              </a:lnSpc>
              <a:spcBef>
                <a:spcPts val="500"/>
              </a:spcBef>
              <a:buFont typeface="Arial" charset="0"/>
              <a:buChar char="-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Злоупотребление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алкоголем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наркотиками</a:t>
            </a:r>
            <a:endParaRPr lang="en-GB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39725" indent="-339725">
              <a:lnSpc>
                <a:spcPct val="80000"/>
              </a:lnSpc>
              <a:spcBef>
                <a:spcPts val="500"/>
              </a:spcBef>
              <a:buFont typeface="Arial" charset="0"/>
              <a:buChar char="-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Трудности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налаживании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поддержании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межличностных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отношений</a:t>
            </a:r>
            <a:endParaRPr lang="en-GB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39725" indent="-339725">
              <a:lnSpc>
                <a:spcPct val="80000"/>
              </a:lnSpc>
              <a:spcBef>
                <a:spcPts val="450"/>
              </a:spcBef>
              <a:buFont typeface="Arial" charset="0"/>
              <a:buChar char="-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Любое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поведение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выходящее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рамки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того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среднем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ожидают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ребенка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такого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возраста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и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уровня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развития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xfrm>
            <a:off x="642910" y="857232"/>
            <a:ext cx="7929618" cy="1131906"/>
          </a:xfrm>
        </p:spPr>
        <p:txBody>
          <a:bodyPr>
            <a:normAutofit/>
          </a:bodyPr>
          <a:lstStyle/>
          <a:p>
            <a:pPr eaLnBrk="1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2. Сексуальное насилие</a:t>
            </a:r>
          </a:p>
        </p:txBody>
      </p:sp>
      <p:sp>
        <p:nvSpPr>
          <p:cNvPr id="1331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1357298"/>
            <a:ext cx="7929618" cy="4071966"/>
          </a:xfrm>
        </p:spPr>
        <p:txBody>
          <a:bodyPr>
            <a:normAutofit/>
          </a:bodyPr>
          <a:lstStyle/>
          <a:p>
            <a:pPr eaLnBrk="1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Любые действия, совершаемые взрослыми с ребенком, которые направлены на получение взрослым сексуального удовлетворения.</a:t>
            </a:r>
          </a:p>
          <a:p>
            <a:pPr eaLnBrk="1"/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/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Сюда же относятся наблюдения за действиями сексуального характера, показывание детям порнографии и привлечение к проституции.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"/>
          <p:cNvSpPr txBox="1">
            <a:spLocks noChangeArrowheads="1"/>
          </p:cNvSpPr>
          <p:nvPr/>
        </p:nvSpPr>
        <p:spPr bwMode="auto">
          <a:xfrm>
            <a:off x="642910" y="245974"/>
            <a:ext cx="7929618" cy="120032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lnSpc>
                <a:spcPct val="100000"/>
              </a:lnSpc>
              <a:buSzPct val="45000"/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НЕКОТОРЫЕ ПРИЗНАКИ СЕКСУАЛЬНОГО НАСИЛИЯ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642910" y="1714488"/>
            <a:ext cx="7929618" cy="448584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 marL="339725" indent="-339725">
              <a:lnSpc>
                <a:spcPct val="100000"/>
              </a:lnSpc>
              <a:spcBef>
                <a:spcPts val="600"/>
              </a:spcBef>
              <a:buFont typeface="Wingdings" charset="2"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400" b="1" dirty="0">
                <a:solidFill>
                  <a:srgbClr val="000000"/>
                </a:solidFill>
              </a:rPr>
              <a:t>    </a:t>
            </a:r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Эмоциональное</a:t>
            </a:r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8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состояние</a:t>
            </a:r>
            <a:r>
              <a:rPr lang="en-GB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</a:t>
            </a:r>
            <a:endParaRPr lang="en-GB" sz="24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339725" indent="-339725">
              <a:lnSpc>
                <a:spcPct val="100000"/>
              </a:lnSpc>
              <a:spcBef>
                <a:spcPts val="45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кажется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отстраненным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погруженным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в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свои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фантазии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или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необычно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инфантильным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;</a:t>
            </a:r>
          </a:p>
          <a:p>
            <a:pPr marL="339725" indent="-339725">
              <a:lnSpc>
                <a:spcPct val="100000"/>
              </a:lnSpc>
              <a:spcBef>
                <a:spcPts val="45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чрезмерность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любого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рода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в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поведении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;</a:t>
            </a:r>
          </a:p>
          <a:p>
            <a:pPr marL="339725" indent="-339725">
              <a:lnSpc>
                <a:spcPct val="100000"/>
              </a:lnSpc>
              <a:spcBef>
                <a:spcPts val="45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внезапное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повышение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интереса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к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учебе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или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общественной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деятельности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339725" indent="-339725">
              <a:lnSpc>
                <a:spcPct val="100000"/>
              </a:lnSpc>
              <a:spcBef>
                <a:spcPts val="45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трудности</a:t>
            </a:r>
            <a:r>
              <a:rPr lang="en-GB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со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сном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;</a:t>
            </a:r>
          </a:p>
          <a:p>
            <a:pPr marL="339725" indent="-339725">
              <a:lnSpc>
                <a:spcPct val="100000"/>
              </a:lnSpc>
              <a:spcBef>
                <a:spcPts val="45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постоянное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депрессивное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состояние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;</a:t>
            </a:r>
          </a:p>
          <a:p>
            <a:pPr marL="339725" indent="-339725">
              <a:lnSpc>
                <a:spcPct val="100000"/>
              </a:lnSpc>
              <a:spcBef>
                <a:spcPts val="45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поведение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соответствующее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поведению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взрослого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человека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;</a:t>
            </a:r>
          </a:p>
          <a:p>
            <a:pPr marL="339725" indent="-339725">
              <a:lnSpc>
                <a:spcPct val="100000"/>
              </a:lnSpc>
              <a:spcBef>
                <a:spcPts val="45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побеги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из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дома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;</a:t>
            </a:r>
          </a:p>
          <a:p>
            <a:pPr marL="339725" indent="-339725">
              <a:lnSpc>
                <a:spcPct val="100000"/>
              </a:lnSpc>
              <a:spcBef>
                <a:spcPts val="45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разговоры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о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суициде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;</a:t>
            </a:r>
          </a:p>
          <a:p>
            <a:pPr marL="339725" indent="-339725">
              <a:lnSpc>
                <a:spcPct val="100000"/>
              </a:lnSpc>
              <a:spcBef>
                <a:spcPts val="45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заявление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о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том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что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его/ее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заставляли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заниматься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сексом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1"/>
          <p:cNvSpPr txBox="1">
            <a:spLocks noChangeArrowheads="1"/>
          </p:cNvSpPr>
          <p:nvPr/>
        </p:nvSpPr>
        <p:spPr bwMode="auto">
          <a:xfrm>
            <a:off x="642910" y="245974"/>
            <a:ext cx="7929618" cy="120032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lnSpc>
                <a:spcPct val="100000"/>
              </a:lnSpc>
              <a:buSzPct val="45000"/>
              <a:buFont typeface="StarSymbol" charset="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6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НЕКОТОРЫЕ ПРИЗНАКИ СЕКСУАЛЬНОГО НАСИЛИЯ</a:t>
            </a:r>
          </a:p>
        </p:txBody>
      </p:sp>
      <p:sp>
        <p:nvSpPr>
          <p:cNvPr id="15363" name="Text Box 2"/>
          <p:cNvSpPr txBox="1">
            <a:spLocks noChangeArrowheads="1"/>
          </p:cNvSpPr>
          <p:nvPr/>
        </p:nvSpPr>
        <p:spPr bwMode="auto">
          <a:xfrm>
            <a:off x="642910" y="1643050"/>
            <a:ext cx="7929618" cy="416370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 marL="339725" indent="-339725">
              <a:lnSpc>
                <a:spcPct val="80000"/>
              </a:lnSpc>
              <a:spcBef>
                <a:spcPts val="600"/>
              </a:spcBef>
              <a:buFont typeface="Wingdings" charset="2"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400" b="1" dirty="0">
                <a:solidFill>
                  <a:srgbClr val="000000"/>
                </a:solidFill>
              </a:rPr>
              <a:t>    </a:t>
            </a:r>
            <a:r>
              <a:rPr lang="en-GB" sz="24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Сексуальное</a:t>
            </a:r>
            <a:r>
              <a:rPr lang="en-GB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4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поведение</a:t>
            </a:r>
            <a:r>
              <a:rPr lang="en-GB" sz="2400" b="1" dirty="0">
                <a:solidFill>
                  <a:srgbClr val="000000"/>
                </a:solidFill>
              </a:rPr>
              <a:t>:</a:t>
            </a:r>
          </a:p>
          <a:p>
            <a:pPr marL="339725" indent="-339725"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демонстрирует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странное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необычное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для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его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возраста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искушенное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знание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или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поведение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в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вопросах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взаимоотношения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полов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(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чем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меньше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возраст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ребенка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тем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явственнее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выступает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данный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признак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);</a:t>
            </a:r>
          </a:p>
          <a:p>
            <a:pPr marL="339725" indent="-339725"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использует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большое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количество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элементов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сексуальной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игры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в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отношении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себя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или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своих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игрушек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;</a:t>
            </a:r>
          </a:p>
          <a:p>
            <a:pPr marL="339725" indent="-339725"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инициирует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сексуальную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игру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в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общении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с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другими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детьми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endParaRPr lang="ru-RU" sz="2000" dirty="0" smtClean="0">
              <a:solidFill>
                <a:srgbClr val="000000"/>
              </a:solidFill>
            </a:endParaRPr>
          </a:p>
          <a:p>
            <a:pPr marL="339725" indent="-339725">
              <a:lnSpc>
                <a:spcPct val="80000"/>
              </a:lnSpc>
              <a:spcBef>
                <a:spcPts val="500"/>
              </a:spcBef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 marL="339725" indent="-339725">
              <a:lnSpc>
                <a:spcPct val="80000"/>
              </a:lnSpc>
              <a:spcBef>
                <a:spcPts val="600"/>
              </a:spcBef>
              <a:buFont typeface="Wingdings" charset="2"/>
              <a:buNone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400" b="1" dirty="0">
                <a:solidFill>
                  <a:srgbClr val="000000"/>
                </a:solidFill>
              </a:rPr>
              <a:t>    </a:t>
            </a:r>
            <a:r>
              <a:rPr lang="en-GB" sz="24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Отношения</a:t>
            </a:r>
            <a:r>
              <a:rPr lang="en-GB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с </a:t>
            </a:r>
            <a:r>
              <a:rPr lang="en-GB" sz="24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другими</a:t>
            </a:r>
            <a:r>
              <a:rPr lang="en-GB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400" b="1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людьми</a:t>
            </a:r>
            <a:r>
              <a:rPr lang="en-GB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:</a:t>
            </a:r>
          </a:p>
          <a:p>
            <a:pPr marL="339725" indent="-339725"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нежелание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участвовать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в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деятельности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связанной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с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физической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активностью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;</a:t>
            </a:r>
          </a:p>
          <a:p>
            <a:pPr marL="339725" indent="-339725">
              <a:lnSpc>
                <a:spcPct val="80000"/>
              </a:lnSpc>
              <a:spcBef>
                <a:spcPts val="500"/>
              </a:spcBef>
              <a:buFont typeface="Arial" charset="0"/>
              <a:buChar char="•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r>
              <a:rPr lang="en-GB" sz="2000" dirty="0" err="1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чрезмерная</a:t>
            </a:r>
            <a:r>
              <a:rPr lang="en-GB" sz="2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GB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уступчивость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</a:t>
            </a:r>
            <a:endParaRPr lang="en-GB" sz="20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marL="339725" indent="-339725">
              <a:lnSpc>
                <a:spcPct val="80000"/>
              </a:lnSpc>
              <a:spcBef>
                <a:spcPts val="500"/>
              </a:spcBef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184</TotalTime>
  <Words>1013</Words>
  <Application>Microsoft Office PowerPoint</Application>
  <PresentationFormat>Экран (4:3)</PresentationFormat>
  <Paragraphs>132</Paragraphs>
  <Slides>21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Трек</vt:lpstr>
      <vt:lpstr>Жестокое обращение с детьми     дети – это наша старость. Правильное воспитание – это наша счастливая старость, плохое воспитание – это наше будущее горе, это наши слезы, это наша вина перед другими людьми, перед всей страной.  А.С. Макаренко</vt:lpstr>
      <vt:lpstr>Слайд 2</vt:lpstr>
      <vt:lpstr>  Формы жестокого обращения  1. Физическое насилие  2. Сексуальное насилие 3. Эмоциональное(психическое           насилие) 4. Пренебрежение нуждами      ребенка </vt:lpstr>
      <vt:lpstr>1. Физическое насилие</vt:lpstr>
      <vt:lpstr>Слайд 5</vt:lpstr>
      <vt:lpstr>Слайд 6</vt:lpstr>
      <vt:lpstr>2. Сексуальное насилие</vt:lpstr>
      <vt:lpstr>Слайд 8</vt:lpstr>
      <vt:lpstr>Слайд 9</vt:lpstr>
      <vt:lpstr>3. Эмоциональное насилие</vt:lpstr>
      <vt:lpstr>Слайд 11</vt:lpstr>
      <vt:lpstr>4. Пренебрежение нуждами ребенка</vt:lpstr>
      <vt:lpstr>Слайд 13</vt:lpstr>
      <vt:lpstr>Слайд 14</vt:lpstr>
      <vt:lpstr>«Мозаика» развития</vt:lpstr>
      <vt:lpstr>Последствия жестокого обращения</vt:lpstr>
      <vt:lpstr>Защита прав и достоинств ребенка в законодательных актах</vt:lpstr>
      <vt:lpstr>Ответственность за жестокое обращение с детьми</vt:lpstr>
      <vt:lpstr>Ответственность за жестокое обращение с детьми</vt:lpstr>
      <vt:lpstr>Ответственность за жестокое обращение с детьми</vt:lpstr>
      <vt:lpstr>Благодарим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Windows User</cp:lastModifiedBy>
  <cp:revision>26</cp:revision>
  <dcterms:modified xsi:type="dcterms:W3CDTF">2015-11-09T05:58:41Z</dcterms:modified>
</cp:coreProperties>
</file>